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3" r:id="rId5"/>
    <p:sldId id="270" r:id="rId6"/>
    <p:sldId id="275" r:id="rId7"/>
    <p:sldId id="274" r:id="rId8"/>
    <p:sldId id="272" r:id="rId9"/>
    <p:sldId id="271" r:id="rId10"/>
    <p:sldId id="260" r:id="rId11"/>
    <p:sldId id="261" r:id="rId12"/>
    <p:sldId id="262" r:id="rId13"/>
    <p:sldId id="276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0"/>
    <p:restoredTop sz="94668"/>
  </p:normalViewPr>
  <p:slideViewPr>
    <p:cSldViewPr snapToGrid="0">
      <p:cViewPr varScale="1">
        <p:scale>
          <a:sx n="104" d="100"/>
          <a:sy n="104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E22BC-CCF8-7349-ABB2-9AFDF62D768F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D4AE-FA1B-E343-8F58-82694F13A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BPH, not benign and not really related to the prostate size and sometimes not even the prostate.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F49DA-0EB0-A542-8778-6AA6324488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3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1747-562E-DDAE-5B32-1FD8DEB5C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E03B8-6AAD-21AB-EB8A-E523FBC10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A817-118B-1E85-5D06-53A5B825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62369-81C9-7230-8B39-150E168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95A29-D70A-8519-D466-F48193DB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3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FAE3-53A8-FB31-1CDD-E025F534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349BD-0BA7-51DA-8C0D-BC4589D6E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FAB5-2B93-6635-3D46-4CF722A6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2ECAE-7EE7-92B7-1000-248D54C0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DF84F-C004-412C-4D69-9EB704A4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0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E92698-69D1-9167-BC3B-BC6E71BD6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800CF-3A91-8D20-58B5-DD9BE23CD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5BA49-996E-C5D3-0EF1-CCC52CDD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18E23-8162-E786-0FF9-EDC95CDE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27266-E762-1B5F-5FE5-5096A556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5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1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776D-0E1C-840F-8C69-5EB4E7FE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4FF3-28FF-5A95-E3E1-14D6CCFAA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8AE33-D6AB-B4E3-CAFB-5ED6D840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C1377-A4E6-55FA-E3AF-7C81B320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0E807-C03B-0B16-86C7-075C5C82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0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6B18F-E929-DA33-6856-7C404FAB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E3504-BEB0-1ECC-7748-61D874D70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ABFA1-FFC3-E310-FDA4-797345328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1D81C-95F4-63EB-294A-82C7A684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F7EC-5B64-BE3C-3FDE-06BC034F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BF3A-A18A-9285-F62B-BE6CBCA76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9EB99-CD3F-D946-9D4E-D23DD77CF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0B34C-205C-0455-6826-8B1A4CED0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B4B36-06F2-9631-67D5-3851F79A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6D988-8EAC-6D9A-9FD5-03C405D1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497E4-9DEA-2609-1977-40D7F9B0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D82E-41FC-1CC8-158E-1B539E7E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85A97-62A1-0FBB-3EB2-883627C18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FF1146-B7E3-BBEF-2566-30C543954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605BF-CFE7-DAB5-40DE-EBEDCCC1E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B77B0-FC70-7935-4D1E-ECE5E09AB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E2638-BCC0-DA65-8B5C-05BC8488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8E79E-5B13-6D7C-111F-05462C0A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F9904-F4ED-60B4-566D-41D0A09C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4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04F1-DA98-C8A3-793C-163224CF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EC9C2-B6BC-371B-637C-E5A78EE3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0DE49-5A3F-475C-8C19-F76A36DB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61C1-A466-225B-6403-1621BAA1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6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A2293-F0F1-D944-0851-032D2297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D772C-FB5F-B577-F21E-D28F54EC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270A3-E251-3318-44DE-B3BC44A0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DD08A-33F2-4409-8091-D18FCEB78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AB6EE-8F80-7DB0-1D73-2DDF0CD42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ED9A9-94BC-326A-7CAB-5B26BFBC7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1A4F2-14B2-CCD5-4FB0-1E953BA1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36285-A007-2CF9-EF53-62CB52F5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FF40A-A59C-33F7-B6D6-EE655FD3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2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DBC5-1257-9C78-1500-E04AA956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F5349-6821-192C-0527-6823EB002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A078B-0FBA-F3E2-E965-CBAA36FB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794F1-1426-C19E-51E2-6BA898CF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0057B-ABB6-F063-B9F0-D23324C2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E51D1-BFEF-9210-0BC7-B3C0B1E7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2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D8652-DBF8-B019-8143-CAF290CE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D352D-AC42-EF7D-B10A-19A8B74BF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159D0-42CB-0112-8544-41F9DDAB5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86E78C-26FA-F84B-B023-E7ADCEFE654D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76B7F-AB07-6B15-A1E2-58E1EF481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97805-E64E-4DAD-3E53-5D5ABECF0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401138-800B-1F41-BFE3-69B068E5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microsoft.com/office/2017/06/relationships/model3d" Target="../media/model3d3.glb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8603-CE95-FF65-2B1E-AA7BA2618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4099"/>
            <a:ext cx="3973158" cy="2315864"/>
          </a:xfrm>
        </p:spPr>
        <p:txBody>
          <a:bodyPr/>
          <a:lstStyle/>
          <a:p>
            <a:r>
              <a:rPr lang="en-US" dirty="0"/>
              <a:t>BPH Web 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9773A-3C6F-D149-D861-5ABEBE287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9722"/>
            <a:ext cx="3973158" cy="1428078"/>
          </a:xfrm>
        </p:spPr>
        <p:txBody>
          <a:bodyPr/>
          <a:lstStyle/>
          <a:p>
            <a:r>
              <a:rPr lang="en-US" dirty="0"/>
              <a:t>PINE Center</a:t>
            </a:r>
          </a:p>
          <a:p>
            <a:r>
              <a:rPr lang="en-US" dirty="0"/>
              <a:t>Louis S. Liou</a:t>
            </a:r>
          </a:p>
        </p:txBody>
      </p:sp>
    </p:spTree>
    <p:extLst>
      <p:ext uri="{BB962C8B-B14F-4D97-AF65-F5344CB8AC3E}">
        <p14:creationId xmlns:p14="http://schemas.microsoft.com/office/powerpoint/2010/main" val="36441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40B-7E71-8142-B829-9E48BE1A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Indo Cyanine Green (ICG) Infusion Post Treatment At 30 seconds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90AFA-CA5C-714B-BB79-FB7D777B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03" y="1801812"/>
            <a:ext cx="5394960" cy="935037"/>
          </a:xfrm>
        </p:spPr>
        <p:txBody>
          <a:bodyPr/>
          <a:lstStyle/>
          <a:p>
            <a:r>
              <a:rPr lang="en-US" dirty="0"/>
              <a:t>Right Lobe untreated/ Left Lobe Treated</a:t>
            </a:r>
          </a:p>
        </p:txBody>
      </p:sp>
      <p:pic>
        <p:nvPicPr>
          <p:cNvPr id="8" name="Content Placeholder 7" descr="A close up of a person's body&#10;&#10;Description automatically generated">
            <a:extLst>
              <a:ext uri="{FF2B5EF4-FFF2-40B4-BE49-F238E27FC236}">
                <a16:creationId xmlns:a16="http://schemas.microsoft.com/office/drawing/2014/main" id="{9025370A-7D89-5C41-864D-5195C2DB6E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3352" y="2825750"/>
            <a:ext cx="4988746" cy="33639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0656F-03B0-8845-AF67-6E8532D77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8188" y="1801812"/>
            <a:ext cx="5183188" cy="935037"/>
          </a:xfrm>
        </p:spPr>
        <p:txBody>
          <a:bodyPr/>
          <a:lstStyle/>
          <a:p>
            <a:r>
              <a:rPr lang="en-US" dirty="0"/>
              <a:t>ICG Perfusion post Treatment on Left</a:t>
            </a:r>
          </a:p>
        </p:txBody>
      </p:sp>
      <p:pic>
        <p:nvPicPr>
          <p:cNvPr id="10" name="Content Placeholder 9" descr="A close-up of a green object&#10;&#10;Description automatically generated">
            <a:extLst>
              <a:ext uri="{FF2B5EF4-FFF2-40B4-BE49-F238E27FC236}">
                <a16:creationId xmlns:a16="http://schemas.microsoft.com/office/drawing/2014/main" id="{1CEA40FC-A05B-0940-BBBE-E7D0F5ED1A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5562" y="2825750"/>
            <a:ext cx="4996463" cy="3363913"/>
          </a:xfrm>
        </p:spPr>
      </p:pic>
    </p:spTree>
    <p:extLst>
      <p:ext uri="{BB962C8B-B14F-4D97-AF65-F5344CB8AC3E}">
        <p14:creationId xmlns:p14="http://schemas.microsoft.com/office/powerpoint/2010/main" val="387780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1962-737D-6A48-A37B-39FF0C47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Water Vapor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32BF0-3FC5-014D-A307-59FA5A031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White Light</a:t>
            </a:r>
          </a:p>
        </p:txBody>
      </p:sp>
      <p:pic>
        <p:nvPicPr>
          <p:cNvPr id="8" name="Content Placeholder 7" descr="A close-up of a pink and yellow object&#10;&#10;Description automatically generated">
            <a:extLst>
              <a:ext uri="{FF2B5EF4-FFF2-40B4-BE49-F238E27FC236}">
                <a16:creationId xmlns:a16="http://schemas.microsoft.com/office/drawing/2014/main" id="{D95690A5-8343-1A43-A36D-3751C87748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7837" y="2825750"/>
            <a:ext cx="4919776" cy="33639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B87D8-FDF7-3743-833F-123830CD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8575" y="1965769"/>
            <a:ext cx="5363520" cy="802237"/>
          </a:xfrm>
        </p:spPr>
        <p:txBody>
          <a:bodyPr/>
          <a:lstStyle/>
          <a:p>
            <a:r>
              <a:rPr lang="en-US" dirty="0"/>
              <a:t>Water Vapor Treatment in Real Time</a:t>
            </a:r>
          </a:p>
        </p:txBody>
      </p:sp>
      <p:pic>
        <p:nvPicPr>
          <p:cNvPr id="10" name="Content Placeholder 9" descr="A close-up of a blue and yellow circle&#10;&#10;Description automatically generated">
            <a:extLst>
              <a:ext uri="{FF2B5EF4-FFF2-40B4-BE49-F238E27FC236}">
                <a16:creationId xmlns:a16="http://schemas.microsoft.com/office/drawing/2014/main" id="{FE830511-D2E7-9345-9A2D-1B6DF4875E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58575" y="2825750"/>
            <a:ext cx="4810438" cy="3363913"/>
          </a:xfrm>
        </p:spPr>
      </p:pic>
    </p:spTree>
    <p:extLst>
      <p:ext uri="{BB962C8B-B14F-4D97-AF65-F5344CB8AC3E}">
        <p14:creationId xmlns:p14="http://schemas.microsoft.com/office/powerpoint/2010/main" val="125006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1859-4486-0043-9861-DC87E57B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Water Vapor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62C6C-4239-FD49-B333-0A15E2A65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White Light</a:t>
            </a:r>
          </a:p>
        </p:txBody>
      </p:sp>
      <p:pic>
        <p:nvPicPr>
          <p:cNvPr id="8" name="Content Placeholder 7" descr="A close-up of a person's hand&#10;&#10;Description automatically generated">
            <a:extLst>
              <a:ext uri="{FF2B5EF4-FFF2-40B4-BE49-F238E27FC236}">
                <a16:creationId xmlns:a16="http://schemas.microsoft.com/office/drawing/2014/main" id="{7E562D59-F4F0-3D41-8FDD-17E0569AD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14849" y="2825750"/>
            <a:ext cx="4745751" cy="33639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5F39C-B58B-6A4A-83ED-7FC193515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Superficial Perfusion</a:t>
            </a:r>
          </a:p>
        </p:txBody>
      </p:sp>
      <p:pic>
        <p:nvPicPr>
          <p:cNvPr id="10" name="Content Placeholder 9" descr="A blue and green circle&#10;&#10;Description automatically generated">
            <a:extLst>
              <a:ext uri="{FF2B5EF4-FFF2-40B4-BE49-F238E27FC236}">
                <a16:creationId xmlns:a16="http://schemas.microsoft.com/office/drawing/2014/main" id="{F4E75B47-1935-594D-864B-E0406FB44F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7119" y="2825750"/>
            <a:ext cx="4893349" cy="3363913"/>
          </a:xfrm>
        </p:spPr>
      </p:pic>
    </p:spTree>
    <p:extLst>
      <p:ext uri="{BB962C8B-B14F-4D97-AF65-F5344CB8AC3E}">
        <p14:creationId xmlns:p14="http://schemas.microsoft.com/office/powerpoint/2010/main" val="46456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2" y="2869822"/>
            <a:ext cx="5783779" cy="3253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32741"/>
            <a:ext cx="5849699" cy="3290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D3D0C-2409-7858-54ED-6FD2CFEB14E5}"/>
              </a:ext>
            </a:extLst>
          </p:cNvPr>
          <p:cNvSpPr txBox="1"/>
          <p:nvPr/>
        </p:nvSpPr>
        <p:spPr>
          <a:xfrm>
            <a:off x="217762" y="185351"/>
            <a:ext cx="11727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Prostatic Urethral Lift  </a:t>
            </a:r>
          </a:p>
          <a:p>
            <a:pPr algn="ctr"/>
            <a:r>
              <a:rPr lang="en-US" sz="4000" dirty="0"/>
              <a:t>Stitches to move tissue to the sides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C088A-04DC-6CA7-CA2D-B82A3EC148B6}"/>
              </a:ext>
            </a:extLst>
          </p:cNvPr>
          <p:cNvSpPr txBox="1"/>
          <p:nvPr/>
        </p:nvSpPr>
        <p:spPr>
          <a:xfrm>
            <a:off x="753762" y="2001795"/>
            <a:ext cx="4436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Prior to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9AFEB-98E7-B7FA-7E70-ABA6C1E1343D}"/>
              </a:ext>
            </a:extLst>
          </p:cNvPr>
          <p:cNvSpPr txBox="1"/>
          <p:nvPr/>
        </p:nvSpPr>
        <p:spPr>
          <a:xfrm>
            <a:off x="6993924" y="2001795"/>
            <a:ext cx="347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stitch placed </a:t>
            </a:r>
          </a:p>
        </p:txBody>
      </p:sp>
    </p:spTree>
    <p:extLst>
      <p:ext uri="{BB962C8B-B14F-4D97-AF65-F5344CB8AC3E}">
        <p14:creationId xmlns:p14="http://schemas.microsoft.com/office/powerpoint/2010/main" val="2411036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" y="2197697"/>
            <a:ext cx="6730715" cy="3786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50" y="2179717"/>
            <a:ext cx="6698750" cy="3768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514E5-693D-2931-3D76-85A2C18479B6}"/>
              </a:ext>
            </a:extLst>
          </p:cNvPr>
          <p:cNvSpPr txBox="1"/>
          <p:nvPr/>
        </p:nvSpPr>
        <p:spPr>
          <a:xfrm>
            <a:off x="134442" y="985487"/>
            <a:ext cx="6081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Stitches Placed </a:t>
            </a:r>
          </a:p>
          <a:p>
            <a:pPr algn="ctr"/>
            <a:r>
              <a:rPr lang="en-US" sz="2800" dirty="0"/>
              <a:t>view </a:t>
            </a:r>
            <a:r>
              <a:rPr lang="en-US" sz="2800" u="sng" dirty="0"/>
              <a:t>inside</a:t>
            </a:r>
            <a:r>
              <a:rPr lang="en-US" sz="2800" dirty="0"/>
              <a:t> prostatic fossa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40C64-0B51-4059-DDC4-DDD9E165DA11}"/>
              </a:ext>
            </a:extLst>
          </p:cNvPr>
          <p:cNvSpPr txBox="1"/>
          <p:nvPr/>
        </p:nvSpPr>
        <p:spPr>
          <a:xfrm>
            <a:off x="5976551" y="1003467"/>
            <a:ext cx="6081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Stitches Placed </a:t>
            </a:r>
          </a:p>
          <a:p>
            <a:pPr algn="ctr"/>
            <a:r>
              <a:rPr lang="en-US" sz="2800" dirty="0"/>
              <a:t>view </a:t>
            </a:r>
            <a:r>
              <a:rPr lang="en-US" sz="2800" u="sng" dirty="0"/>
              <a:t>outside</a:t>
            </a:r>
            <a:r>
              <a:rPr lang="en-US" sz="2800" dirty="0"/>
              <a:t> prostatic fossa</a:t>
            </a:r>
          </a:p>
        </p:txBody>
      </p:sp>
    </p:spTree>
    <p:extLst>
      <p:ext uri="{BB962C8B-B14F-4D97-AF65-F5344CB8AC3E}">
        <p14:creationId xmlns:p14="http://schemas.microsoft.com/office/powerpoint/2010/main" val="143277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5E8F0-D82B-5943-AB7E-1F7DB8FD3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Benign Prostatic Hyperplasia (BPH)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F898E-0138-AB4B-8C89-A1A2D143D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97000"/>
            <a:ext cx="11798300" cy="5257800"/>
          </a:xfrm>
        </p:spPr>
        <p:txBody>
          <a:bodyPr>
            <a:normAutofit/>
          </a:bodyPr>
          <a:lstStyle/>
          <a:p>
            <a:r>
              <a:rPr lang="en-US" dirty="0"/>
              <a:t>Not Benign and enlargement is not always the key factor but obstruction (donut versus donut hole)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EB88D10-9A24-9E47-AECF-4446C87F7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27" y="1926166"/>
            <a:ext cx="4866569" cy="4199467"/>
          </a:xfrm>
          <a:prstGeom prst="rect">
            <a:avLst/>
          </a:prstGeom>
        </p:spPr>
      </p:pic>
      <p:pic>
        <p:nvPicPr>
          <p:cNvPr id="6" name="Picture 5" descr="A picture containing doughnut, donut, table, indoor&#10;&#10;Description automatically generated">
            <a:extLst>
              <a:ext uri="{FF2B5EF4-FFF2-40B4-BE49-F238E27FC236}">
                <a16:creationId xmlns:a16="http://schemas.microsoft.com/office/drawing/2014/main" id="{285FD219-CD71-9B43-96DF-FF3044E2B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7" r="1" b="19166"/>
          <a:stretch/>
        </p:blipFill>
        <p:spPr>
          <a:xfrm>
            <a:off x="5460539" y="2010907"/>
            <a:ext cx="5872970" cy="4042574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A8BB2-0BCA-3449-B2D5-7CFD0D245B18}"/>
              </a:ext>
            </a:extLst>
          </p:cNvPr>
          <p:cNvSpPr txBox="1"/>
          <p:nvPr/>
        </p:nvSpPr>
        <p:spPr>
          <a:xfrm>
            <a:off x="2753744" y="2103258"/>
            <a:ext cx="2438400" cy="646331"/>
          </a:xfrm>
          <a:prstGeom prst="rect">
            <a:avLst/>
          </a:prstGeom>
          <a:solidFill>
            <a:srgbClr val="06A9E7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Benign Prostatic Hyperplasia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31B7D-B1A0-EE48-9CDF-6FC87AF4FEC8}"/>
              </a:ext>
            </a:extLst>
          </p:cNvPr>
          <p:cNvSpPr txBox="1"/>
          <p:nvPr/>
        </p:nvSpPr>
        <p:spPr>
          <a:xfrm>
            <a:off x="4328160" y="310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5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6"/>
    </mc:Choice>
    <mc:Fallback xmlns="">
      <p:transition spd="slow" advTm="6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10AB-5D51-9442-96F3-3486AE3C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" y="156410"/>
            <a:ext cx="12059653" cy="157180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IPSS (International Prostate Symptom Score)</a:t>
            </a:r>
            <a:br>
              <a:rPr lang="en-US" dirty="0"/>
            </a:br>
            <a:r>
              <a:rPr lang="en-US" dirty="0"/>
              <a:t>Approaches to Diagnose the Problem- Urodynamics (UDS) AND Cystoscopy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1F09C44-BEB9-8544-B985-3B9641B4B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8215"/>
            <a:ext cx="5771668" cy="4787352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0E1D6A8-8E63-404E-B5A6-E040F752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668" y="1728214"/>
            <a:ext cx="6413819" cy="47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3"/>
    </mc:Choice>
    <mc:Fallback xmlns="">
      <p:transition spd="slow" advTm="585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18C4E-9C4B-6B42-ACE4-34524359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Imaging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A1A9D-3096-CA12-DD93-6A3123C81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lobe</a:t>
            </a:r>
          </a:p>
        </p:txBody>
      </p:sp>
      <p:pic>
        <p:nvPicPr>
          <p:cNvPr id="8" name="Content Placeholder 7" descr="A close-up of an x-ray&#10;&#10;AI-generated content may be incorrect.">
            <a:extLst>
              <a:ext uri="{FF2B5EF4-FFF2-40B4-BE49-F238E27FC236}">
                <a16:creationId xmlns:a16="http://schemas.microsoft.com/office/drawing/2014/main" id="{4C3746D7-B194-4486-9CCA-703BDA806D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1075" y="2505075"/>
            <a:ext cx="5135213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9065E-EAC3-AE96-7DA4-852D7D9C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Transitional Zone- BPH Nodules</a:t>
            </a:r>
          </a:p>
        </p:txBody>
      </p:sp>
      <p:pic>
        <p:nvPicPr>
          <p:cNvPr id="10" name="Content Placeholder 9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7E061F25-236D-1B95-60D5-C8FF96E0A3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9194" y="2601119"/>
            <a:ext cx="5029200" cy="3492500"/>
          </a:xfrm>
        </p:spPr>
      </p:pic>
    </p:spTree>
    <p:extLst>
      <p:ext uri="{BB962C8B-B14F-4D97-AF65-F5344CB8AC3E}">
        <p14:creationId xmlns:p14="http://schemas.microsoft.com/office/powerpoint/2010/main" val="298908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Detrusor Muscle Reaction to Obstruction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Bladder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2" y="3051009"/>
            <a:ext cx="4871155" cy="27400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Severe Bladder Blockage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DEBF5AF-BB69-99F5-2626-9CD7E6C81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6" y="3051009"/>
            <a:ext cx="4871155" cy="27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9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662F-EDAA-F491-4168-96CBA091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60" y="182878"/>
            <a:ext cx="6674917" cy="1325563"/>
          </a:xfrm>
        </p:spPr>
        <p:txBody>
          <a:bodyPr/>
          <a:lstStyle/>
          <a:p>
            <a:r>
              <a:rPr lang="en-US" dirty="0"/>
              <a:t>Analogous to Heart Function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 descr="Beating heart">
                <a:extLst>
                  <a:ext uri="{FF2B5EF4-FFF2-40B4-BE49-F238E27FC236}">
                    <a16:creationId xmlns:a16="http://schemas.microsoft.com/office/drawing/2014/main" id="{7BFBCCB9-0B0A-1D3E-DF26-663611E0ACE2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626301046"/>
                  </p:ext>
                </p:extLst>
              </p:nvPr>
            </p:nvGraphicFramePr>
            <p:xfrm>
              <a:off x="6884247" y="182879"/>
              <a:ext cx="4736510" cy="24687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36510" cy="2468792"/>
                    </a:xfrm>
                    <a:prstGeom prst="rect">
                      <a:avLst/>
                    </a:prstGeom>
                  </am3d:spPr>
                  <am3d:camera>
                    <am3d:pos x="0" y="0" z="642015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4546" d="1000000"/>
                    <am3d:preTrans dx="225996" dy="-17636886" dz="31374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2078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 descr="Beating heart">
                <a:extLst>
                  <a:ext uri="{FF2B5EF4-FFF2-40B4-BE49-F238E27FC236}">
                    <a16:creationId xmlns:a16="http://schemas.microsoft.com/office/drawing/2014/main" id="{7BFBCCB9-0B0A-1D3E-DF26-663611E0AC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84247" y="182879"/>
                <a:ext cx="4736510" cy="2468792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Content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D99E98-15C6-783C-8131-0FFF70DE72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10391" y="1362712"/>
            <a:ext cx="6009410" cy="205172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16162F-C04B-6AE7-C447-5171290ED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0" y="3443569"/>
            <a:ext cx="5810471" cy="3303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E2674-DC28-C3E4-7D9B-A224D136E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671" y="2909456"/>
            <a:ext cx="5349086" cy="37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8C35C-DD58-B028-F1B1-15F8B181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Bigger Doughnut Hole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D0E42-0513-CDD9-663D-6B97823B7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to Treatment- Obstructed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F9C06-4BE0-ED2A-DA57-3B8A16913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Treatment- Non obstructed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Content Placeholder 7" descr="Tube">
                <a:extLst>
                  <a:ext uri="{FF2B5EF4-FFF2-40B4-BE49-F238E27FC236}">
                    <a16:creationId xmlns:a16="http://schemas.microsoft.com/office/drawing/2014/main" id="{A52814E6-FE4E-2330-BCB7-0FD0CA75E269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34902164"/>
                  </p:ext>
                </p:extLst>
              </p:nvPr>
            </p:nvGraphicFramePr>
            <p:xfrm>
              <a:off x="6553878" y="2303788"/>
              <a:ext cx="3961043" cy="43653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61043" cy="436531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-5109936" ay="2918" az="-3447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4493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Content Placeholder 7" descr="Tube">
                <a:extLst>
                  <a:ext uri="{FF2B5EF4-FFF2-40B4-BE49-F238E27FC236}">
                    <a16:creationId xmlns:a16="http://schemas.microsoft.com/office/drawing/2014/main" id="{A52814E6-FE4E-2330-BCB7-0FD0CA75E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53878" y="2303788"/>
                <a:ext cx="3961043" cy="4365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Content Placeholder 10" descr="Red Tube">
                <a:extLst>
                  <a:ext uri="{FF2B5EF4-FFF2-40B4-BE49-F238E27FC236}">
                    <a16:creationId xmlns:a16="http://schemas.microsoft.com/office/drawing/2014/main" id="{C84AE5F6-74B9-316D-249B-25A11C047E88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511763041"/>
                  </p:ext>
                </p:extLst>
              </p:nvPr>
            </p:nvGraphicFramePr>
            <p:xfrm>
              <a:off x="2211042" y="3477507"/>
              <a:ext cx="2221543" cy="239926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21543" cy="2399266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-5178947" ay="-17108" az="26500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5417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Content Placeholder 10" descr="Red Tube">
                <a:extLst>
                  <a:ext uri="{FF2B5EF4-FFF2-40B4-BE49-F238E27FC236}">
                    <a16:creationId xmlns:a16="http://schemas.microsoft.com/office/drawing/2014/main" id="{C84AE5F6-74B9-316D-249B-25A11C047E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1042" y="3477507"/>
                <a:ext cx="2221543" cy="23992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91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92" y="374213"/>
            <a:ext cx="10853531" cy="1049235"/>
          </a:xfrm>
        </p:spPr>
        <p:txBody>
          <a:bodyPr/>
          <a:lstStyle/>
          <a:p>
            <a:r>
              <a:rPr lang="en-US" dirty="0"/>
              <a:t>Laser Treatment of Prostate Obstruction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80" y="1566314"/>
            <a:ext cx="7565592" cy="50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5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Vapor Treatment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 Treatment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6" y="2727344"/>
            <a:ext cx="2938334" cy="26447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During Treatment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0" y="2727344"/>
            <a:ext cx="3021644" cy="2732069"/>
          </a:xfrm>
        </p:spPr>
      </p:pic>
    </p:spTree>
    <p:extLst>
      <p:ext uri="{BB962C8B-B14F-4D97-AF65-F5344CB8AC3E}">
        <p14:creationId xmlns:p14="http://schemas.microsoft.com/office/powerpoint/2010/main" val="3303856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200</Words>
  <Application>Microsoft Macintosh PowerPoint</Application>
  <PresentationFormat>Widescreen</PresentationFormat>
  <Paragraphs>40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BPH Web site</vt:lpstr>
      <vt:lpstr>Benign Prostatic Hyperplasia (BPH)</vt:lpstr>
      <vt:lpstr> IPSS (International Prostate Symptom Score) Approaches to Diagnose the Problem- Urodynamics (UDS) AND Cystoscopy </vt:lpstr>
      <vt:lpstr>MRI Imaging </vt:lpstr>
      <vt:lpstr>Detrusor Muscle Reaction to Obstruction</vt:lpstr>
      <vt:lpstr>Analogous to Heart Function</vt:lpstr>
      <vt:lpstr>Making a Bigger Doughnut Hole</vt:lpstr>
      <vt:lpstr>Laser Treatment of Prostate Obstruction</vt:lpstr>
      <vt:lpstr>Water Vapor Treatment </vt:lpstr>
      <vt:lpstr>Indo Cyanine Green (ICG) Infusion Post Treatment At 30 seconds</vt:lpstr>
      <vt:lpstr>Prior to Water Vapor Treatment</vt:lpstr>
      <vt:lpstr>Post Water Vapor Treatment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 Liou</dc:creator>
  <cp:lastModifiedBy>Lou Liou</cp:lastModifiedBy>
  <cp:revision>4</cp:revision>
  <dcterms:created xsi:type="dcterms:W3CDTF">2026-01-18T19:09:49Z</dcterms:created>
  <dcterms:modified xsi:type="dcterms:W3CDTF">2026-01-19T22:48:37Z</dcterms:modified>
</cp:coreProperties>
</file>